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05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48" r:id="rId45"/>
    <p:sldId id="349" r:id="rId46"/>
    <p:sldId id="350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59" r:id="rId56"/>
    <p:sldId id="360" r:id="rId57"/>
    <p:sldId id="361" r:id="rId5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4C5"/>
    <a:srgbClr val="6E0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94629" autoAdjust="0"/>
  </p:normalViewPr>
  <p:slideViewPr>
    <p:cSldViewPr>
      <p:cViewPr varScale="1">
        <p:scale>
          <a:sx n="62" d="100"/>
          <a:sy n="62" d="100"/>
        </p:scale>
        <p:origin x="11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1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>
              <a:defRPr sz="1200"/>
            </a:lvl1pPr>
          </a:lstStyle>
          <a:p>
            <a:fld id="{5292CD85-8DA1-4709-8957-357CEEF656DB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9"/>
            <a:ext cx="3043979" cy="467363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>
              <a:defRPr sz="1200"/>
            </a:lvl1pPr>
          </a:lstStyle>
          <a:p>
            <a:fld id="{6CDF7BAE-CC0C-4AD0-92E1-22319721C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16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/>
          <a:lstStyle>
            <a:lvl1pPr algn="r">
              <a:defRPr sz="1200"/>
            </a:lvl1pPr>
          </a:lstStyle>
          <a:p>
            <a:fld id="{B4B823EE-1623-4115-99B9-B785374AECF6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2" tIns="46646" rIns="93292" bIns="466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292" tIns="46646" rIns="93292" bIns="466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292" tIns="46646" rIns="93292" bIns="46646" rtlCol="0" anchor="b"/>
          <a:lstStyle>
            <a:lvl1pPr algn="r">
              <a:defRPr sz="1200"/>
            </a:lvl1pPr>
          </a:lstStyle>
          <a:p>
            <a:fld id="{CCF99E1E-5533-47FF-A679-997EB01C2C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1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22292-52FC-440D-AF69-9B3D08132A23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1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2465C8-E09E-4549-8CA9-ADE0F54FAD08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10800"/>
            <a:ext cx="8388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70113" y="6477000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8640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5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D78F34-073B-4CAC-ABDD-EB690BDE124F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34CFDE-760B-43D0-BC73-672D565F93D0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5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4BFAA-4172-472F-8222-38B6065A1D08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8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278FFD-3FE2-41CC-8500-0F5961B59824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02589B-6F27-452D-84D9-C0DE3F9B6A56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50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08827-677F-4E36-854C-EBD24B909715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E594D3-EF4F-4AF9-B158-0C809C9BA522}" type="datetime1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3B8C1A-B3FA-4E19-85F6-8AA27377C9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0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3B8C1A-B3FA-4E19-85F6-8AA27377C97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300724"/>
            <a:ext cx="6858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5867400" cy="2481261"/>
          </a:xfr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D4119A96-CCE8-4980-BF85-AB09A6BB6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0" y="342900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/>
              <a:t>Kentucky All Schedule </a:t>
            </a:r>
          </a:p>
          <a:p>
            <a:pPr algn="ctr"/>
            <a:r>
              <a:rPr lang="en-US" sz="2400" b="1" dirty="0"/>
              <a:t>Prescription Electronic Reporting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400" b="1" dirty="0"/>
              <a:t>Quarterly Trend Report</a:t>
            </a:r>
          </a:p>
          <a:p>
            <a:pPr algn="ctr"/>
            <a:r>
              <a:rPr lang="en-US" sz="2400" b="1" dirty="0"/>
              <a:t>1st Quarter 2024</a:t>
            </a:r>
            <a:br>
              <a:rPr lang="en-US" sz="1600" b="1" dirty="0"/>
            </a:br>
            <a:br>
              <a:rPr lang="en-US" sz="1200" b="1" dirty="0"/>
            </a:br>
            <a:r>
              <a:rPr lang="en-US" sz="1400" b="1" dirty="0"/>
              <a:t>Cabinet for Health and Family Services</a:t>
            </a:r>
          </a:p>
          <a:p>
            <a:pPr algn="ctr"/>
            <a:r>
              <a:rPr lang="en-US" sz="1400" b="1" dirty="0"/>
              <a:t>Office of Inspector General</a:t>
            </a:r>
          </a:p>
          <a:p>
            <a:pPr algn="ctr"/>
            <a:r>
              <a:rPr lang="en-US" sz="1400" b="1" dirty="0"/>
              <a:t>275 E. Main Street</a:t>
            </a:r>
          </a:p>
          <a:p>
            <a:pPr algn="ctr"/>
            <a:r>
              <a:rPr lang="en-US" sz="1400" b="1" dirty="0"/>
              <a:t>Frankfort, KY 40621</a:t>
            </a:r>
            <a:r>
              <a:rPr lang="en-US" sz="1400" dirty="0"/>
              <a:t>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01684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751F09-EB9B-4210-9E64-DF28B502B3D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37E42-7AA2-B640-B263-B4827C9D8E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4019">
            <a:extLst>
              <a:ext uri="{FF2B5EF4-FFF2-40B4-BE49-F238E27FC236}">
                <a16:creationId xmlns:a16="http://schemas.microsoft.com/office/drawing/2014/main" id="{D028C199-D232-41F2-90C7-D4DAD3AA387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BCFE7-7262-5FDB-F3D5-FA8C2F158E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0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E8D6D-6B1C-4687-81C7-7DF1B5BA3BDD}"/>
              </a:ext>
            </a:extLst>
          </p:cNvPr>
          <p:cNvSpPr txBox="1">
            <a:spLocks noChangeArrowheads="1"/>
          </p:cNvSpPr>
          <p:nvPr/>
        </p:nvSpPr>
        <p:spPr>
          <a:xfrm>
            <a:off x="-25685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Controlled Substance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0192D-4B32-E827-7FA8-46029FEEC35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37355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0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69F188E-AD27-4DE3-A7DE-C57B4C97E2E0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9D283-1192-B3FC-C1F7-E640C0CBA28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8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8BE390-BD72-4ED5-966A-8A4A484110FE}"/>
              </a:ext>
            </a:extLst>
          </p:cNvPr>
          <p:cNvSpPr txBox="1">
            <a:spLocks/>
          </p:cNvSpPr>
          <p:nvPr/>
        </p:nvSpPr>
        <p:spPr>
          <a:xfrm>
            <a:off x="6849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80DDC1-40F9-B975-B627-6915C31C151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1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C5BF4A-DC2B-4976-AE92-196F475DA85E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E80B2F-76CF-26A8-3CD0-139874EBCAD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235928-007C-4192-B1BC-F786D86D4724}"/>
              </a:ext>
            </a:extLst>
          </p:cNvPr>
          <p:cNvSpPr txBox="1">
            <a:spLocks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C14341-8510-562F-DD1D-A5E7C356036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3593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2F7506-7AA1-446E-9D0A-1E0A89164C9D}"/>
              </a:ext>
            </a:extLst>
          </p:cNvPr>
          <p:cNvSpPr txBox="1">
            <a:spLocks/>
          </p:cNvSpPr>
          <p:nvPr/>
        </p:nvSpPr>
        <p:spPr>
          <a:xfrm>
            <a:off x="4281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Opioid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CB24D-46CF-44E9-AA17-C105233FC8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17600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8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B71B710-4B71-44EE-80E8-45B1BA74714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0FDDFF-054F-38F8-8C5E-ACEF53A9B0B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6D6FFE-14C7-44DA-9E6F-C2C5A0AB5CD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98129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29060-A08F-64A4-4115-28A4C6B3E36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3498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32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D400DA0-9CCC-4493-8603-56FDD1CCE5A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KASPER Records Added 2014 – 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20ED78-7D66-CC43-836B-FD7A9F3FFC2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234440"/>
            <a:ext cx="850392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5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5F793-0D81-434D-9EA0-2E6E4B19A594}"/>
              </a:ext>
            </a:extLst>
          </p:cNvPr>
          <p:cNvSpPr txBox="1">
            <a:spLocks noChangeArrowheads="1"/>
          </p:cNvSpPr>
          <p:nvPr/>
        </p:nvSpPr>
        <p:spPr>
          <a:xfrm>
            <a:off x="3424" y="31564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DBB1D-D08B-7D24-8C0A-E87311C0E00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50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715">
            <a:extLst>
              <a:ext uri="{FF2B5EF4-FFF2-40B4-BE49-F238E27FC236}">
                <a16:creationId xmlns:a16="http://schemas.microsoft.com/office/drawing/2014/main" id="{3262D50A-E035-459E-83F8-318AD93C25D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Hydrocodone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D5EEF-241B-8245-2208-F2D7BECE065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EB42D19-3B8C-4144-8816-70B2186758D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5074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Hydrocodone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C9DA83-0EB7-25CB-C78B-4C2BCFE5E77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27874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08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F01899-B523-43C5-8D39-58CD9200D3B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E29D6-5A2A-7B79-5F57-9B2930FFABB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89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7C5E93A-BAFA-4D93-B7D2-CB8C7FC77C9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7661B-809E-27DB-8043-F997D431F5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5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934D7B0-F675-4BA5-812A-B8A52377886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1DA6F-8F4F-3994-C762-02D33017E41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16DFD99E-40FE-4841-B320-FD08F54C725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Oxycodone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4867E1-15B8-ACB6-7693-BB3B6297B0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55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EB1F39-6BB3-425C-BB93-ABAD0CD94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Oxycodone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A909F8-3D5A-C703-A877-9596703A97F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5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41ED1D-7C65-4F0B-91DA-4AD8C75ED35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D57431-1B93-6116-4D66-3B020AFD5F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8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76D3045-1A7D-4C74-9F88-D1A674728B8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4C0F98-687F-7B9F-613F-80AA76C14A2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2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8BD345-7BE5-4AC6-AFD5-10D6DEA7771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 Prescribed Controlled Substances by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Therapeutic Category by Doses – Q1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E4584-01DA-4763-543C-CEB0997387A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280160"/>
            <a:ext cx="704088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573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33428-55BB-4A5D-A312-38287006F17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B6644B-9596-E635-39DD-F3F57540342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286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88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0DDBD547-13B8-4877-8DDF-C5145FEC849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Diazepam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D2CBD-BA88-9CC7-693F-A255D512F05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99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C8692-760F-4718-99B7-19A98B75B62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Diazepam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91FE5D-0F91-C1AC-286F-73E19B2439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0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875BA14-6151-48C8-B81B-5220B098A12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5E4BD-8436-C1A3-BD56-A41B2DE041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9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B28D041-D4B4-4C69-A0B0-A342723729F0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223644-5F67-AB40-2E7A-1F3110B9FF8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29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74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4A06F5-F383-4C98-86B5-69597C1466F8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9CF2A-25C0-7E99-A2D7-D2915BF799C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8993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9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59A40571-3E6F-4D19-8E1A-0A84BD0CAC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Alprazolam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A19AE-313B-8225-D986-0B0093B4EF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68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22FD27F-717C-4E01-BD35-655CDBBD5A0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Alprazolam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99FB7-546E-3C7D-5C02-6A0A696667E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20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795DA-A991-4EA6-961E-641DCC8278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64919-AA77-DE7C-D6EE-85DF48954DF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95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CEBEA1E-4A35-4C81-861D-A6062327B046}"/>
              </a:ext>
            </a:extLst>
          </p:cNvPr>
          <p:cNvSpPr txBox="1">
            <a:spLocks noChangeArrowheads="1"/>
          </p:cNvSpPr>
          <p:nvPr/>
        </p:nvSpPr>
        <p:spPr>
          <a:xfrm>
            <a:off x="342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4A0D5-74AE-164E-8B46-3A2DAF31745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15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6FD24AE-B283-4FF2-9933-F969439CEA7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03767-7F3A-9C1E-C440-0BFB31DC985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256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5D71E0-909F-4AD7-BA23-527FD543C23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E1F51-1DF9-1DD3-BC54-41DC805C454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3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5E2C3065-5D3B-4BDF-BB62-0F8FA9620BC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Tramadol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DF144-62CE-8C50-A1CF-E76069D127E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6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8F6707-6997-49E3-99C5-173DF315BA3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Tramadol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92C29-DC6E-F3A8-8321-6A8EA5093B5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15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9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C01C2EF-37BF-4A33-A1DE-F04843A31BA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4610C-B88C-8D6B-AD3E-B1F410031D4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856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8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1067EA-5459-4987-8D96-5A4017766A4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208962-D103-0A2C-8570-6E8583EFAB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184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5C043E8-DC56-48BC-914C-322DF9D3D29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35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1B6B3-AB77-8B4A-1A3B-524EDFDD25F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286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0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6B276734-44D9-4FCA-BF46-B6F4CF28BAE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Gabapentin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138855-08F3-05EC-B0FC-CF8D42AF06A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65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836C111-E2E5-4F81-8B9A-07B75EF600D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Gabapentin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3A43E-E4DA-5DD3-EF36-3456F51A5A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96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82D17D-5B37-4058-9BCC-0C82C6480A2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2F87C1-48EC-EBFC-E864-E5671DD62A8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7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205521-D2CE-4EFD-A294-32B0F808CE8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FD39D-23DF-81EC-E6E9-786CBF660CE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1081310-22E2-440F-BCAC-6CB5E191497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Opioid Morphine Equivalent Dose (MED) Data Q1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09150E-51E8-EAAB-F9BB-330361693FF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78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389057-0BE6-42B4-BE67-39DCC30733E8}"/>
              </a:ext>
            </a:extLst>
          </p:cNvPr>
          <p:cNvSpPr txBox="1">
            <a:spLocks noChangeArrowheads="1"/>
          </p:cNvSpPr>
          <p:nvPr/>
        </p:nvSpPr>
        <p:spPr>
          <a:xfrm>
            <a:off x="6849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E0D09-42EC-013C-1F94-0498E29145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70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Rectangle 358">
            <a:extLst>
              <a:ext uri="{FF2B5EF4-FFF2-40B4-BE49-F238E27FC236}">
                <a16:creationId xmlns:a16="http://schemas.microsoft.com/office/drawing/2014/main" id="{C0707B47-C459-40C7-AA91-EC9FA74BC1FE}"/>
              </a:ext>
            </a:extLst>
          </p:cNvPr>
          <p:cNvSpPr txBox="1">
            <a:spLocks noChangeArrowheads="1"/>
          </p:cNvSpPr>
          <p:nvPr/>
        </p:nvSpPr>
        <p:spPr>
          <a:xfrm>
            <a:off x="-2568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Buprenorphine/Naloxone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9818C-1997-73CD-A207-BE547835A7A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0472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20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453739-9E0C-4B9B-B9A9-434F113A1E4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Buprenorphine/Naloxone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4E33FD-6644-84C5-29DB-56BB2B053EC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66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BE08C2D-C80B-4A67-9175-C2007482DAE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0BA105-724F-0BAA-844B-EF656CA92BB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8993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82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72E993A-2DDF-4DD0-8125-B7D3907A711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Prescribing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3C7FF-F2A6-FFE6-4A4F-F641423747A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3229" y="1132726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08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3B8D12-6AF1-4AF9-A967-83F2E0F0388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910C4-AA28-9BDF-0D1C-74F51AE5FE0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065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Rectangle 358">
            <a:extLst>
              <a:ext uri="{FF2B5EF4-FFF2-40B4-BE49-F238E27FC236}">
                <a16:creationId xmlns:a16="http://schemas.microsoft.com/office/drawing/2014/main" id="{C7FA67A1-C0B7-4BD5-9226-DDD2BEA159E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Oxymorphone Usage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3FBE6-8DBE-85A2-50AF-4067EB82321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1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3F695DE-1FB0-497C-A75D-A50FFB1D9FF9}"/>
              </a:ext>
            </a:extLst>
          </p:cNvPr>
          <p:cNvSpPr txBox="1">
            <a:spLocks noChangeArrowheads="1"/>
          </p:cNvSpPr>
          <p:nvPr/>
        </p:nvSpPr>
        <p:spPr>
          <a:xfrm>
            <a:off x="-19692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Per 1000 Oxymorphone Usage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729A6-0AA4-68C9-7EBE-915F30D4F0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5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75686CC-FB0D-4A75-9076-1598814E58DC}"/>
              </a:ext>
            </a:extLst>
          </p:cNvPr>
          <p:cNvSpPr txBox="1">
            <a:spLocks noChangeArrowheads="1"/>
          </p:cNvSpPr>
          <p:nvPr/>
        </p:nvSpPr>
        <p:spPr>
          <a:xfrm>
            <a:off x="1113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Q1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A46C70-63CE-5559-880E-F5C8E966D38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981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E9D6FF-91D8-4089-9F07-603C466191A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9926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Patients with Seven or More Days of Overlapping Opioid </a:t>
            </a:r>
          </a:p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Benzodiazepine Prescriptions 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05B93F-8BDF-879E-DF61-14230ED8065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132726"/>
            <a:ext cx="621792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80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B706F1-4C39-41B5-95CB-7A44CF87830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EA3FAF-AF3E-1D1C-CD51-F2BC6DD5927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1143000"/>
            <a:ext cx="740664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97B4D-3E0E-4302-804F-B273C769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6CB4B4-0DB0-4171-BF44-6908D6D9B13C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04800"/>
            <a:ext cx="9144000" cy="812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Controlled Substance Prescribing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Q1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4B76D9-6ECB-4A75-E7BD-8F639D8A1C4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17600"/>
            <a:ext cx="420624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41025"/>
      </p:ext>
    </p:extLst>
  </p:cSld>
  <p:clrMapOvr>
    <a:masterClrMapping/>
  </p:clrMapOvr>
</p:sld>
</file>

<file path=ppt/theme/theme1.xml><?xml version="1.0" encoding="utf-8"?>
<a:theme xmlns:a="http://schemas.openxmlformats.org/drawingml/2006/main" name="DPH 9_30_16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A1E1B25B58B45A89AEE24359BBCE3" ma:contentTypeVersion="6" ma:contentTypeDescription="Create a new document." ma:contentTypeScope="" ma:versionID="b3c7139e0d880c75baa4d7f44a7b56fd">
  <xsd:schema xmlns:xsd="http://www.w3.org/2001/XMLSchema" xmlns:xs="http://www.w3.org/2001/XMLSchema" xmlns:p="http://schemas.microsoft.com/office/2006/metadata/properties" xmlns:ns1="http://schemas.microsoft.com/sharepoint/v3" xmlns:ns2="6abf6edc-5288-4e78-8477-d2f168d14880" xmlns:ns3="9d98fa39-7fbd-4685-a488-797cac822720" targetNamespace="http://schemas.microsoft.com/office/2006/metadata/properties" ma:root="true" ma:fieldsID="0b5e988ec30a8d9959c140e9a8118b49" ns1:_="" ns2:_="" ns3:_="">
    <xsd:import namespace="http://schemas.microsoft.com/sharepoint/v3"/>
    <xsd:import namespace="6abf6edc-5288-4e78-8477-d2f168d14880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ublished_x0020_Date"/>
                <xsd:element ref="ns2:KASPER_x0020_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f6edc-5288-4e78-8477-d2f168d14880" elementFormDefault="qualified">
    <xsd:import namespace="http://schemas.microsoft.com/office/2006/documentManagement/types"/>
    <xsd:import namespace="http://schemas.microsoft.com/office/infopath/2007/PartnerControls"/>
    <xsd:element name="Published_x0020_Date" ma:index="10" ma:displayName="Published Date" ma:format="DateOnly" ma:internalName="Published_x0020_Date" ma:readOnly="false">
      <xsd:simpleType>
        <xsd:restriction base="dms:DateTime"/>
      </xsd:simpleType>
    </xsd:element>
    <xsd:element name="KASPER_x0020_Category" ma:index="11" nillable="true" ma:displayName="KASPER Category" ma:format="Dropdown" ma:internalName="KASPER_x0020_Category">
      <xsd:simpleType>
        <xsd:union memberTypes="dms:Text">
          <xsd:simpleType>
            <xsd:restriction base="dms:Choice">
              <xsd:enumeration value="Tips"/>
              <xsd:enumeration value="Trend Reports"/>
              <xsd:enumeration value="Threshold Reports"/>
              <xsd:enumeration value="Studies/Surveys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_x0020_Date xmlns="6abf6edc-5288-4e78-8477-d2f168d14880">2024-04-17T04:00:00+00:00</Published_x0020_Date>
    <PublishingExpirationDate xmlns="http://schemas.microsoft.com/sharepoint/v3" xsi:nil="true"/>
    <PublishingStartDate xmlns="http://schemas.microsoft.com/sharepoint/v3" xsi:nil="true"/>
    <KASPER_x0020_Category xmlns="6abf6edc-5288-4e78-8477-d2f168d14880">Trend Reports</KASPER_x0020_Category>
  </documentManagement>
</p:properties>
</file>

<file path=customXml/itemProps1.xml><?xml version="1.0" encoding="utf-8"?>
<ds:datastoreItem xmlns:ds="http://schemas.openxmlformats.org/officeDocument/2006/customXml" ds:itemID="{5D8B2B30-638D-4462-8311-6B51F946018E}"/>
</file>

<file path=customXml/itemProps2.xml><?xml version="1.0" encoding="utf-8"?>
<ds:datastoreItem xmlns:ds="http://schemas.openxmlformats.org/officeDocument/2006/customXml" ds:itemID="{7386A792-A527-4314-89D8-F7E1810EF4B6}"/>
</file>

<file path=customXml/itemProps3.xml><?xml version="1.0" encoding="utf-8"?>
<ds:datastoreItem xmlns:ds="http://schemas.openxmlformats.org/officeDocument/2006/customXml" ds:itemID="{E56AFCFD-1233-41E4-BF52-56852A14570C}"/>
</file>

<file path=docProps/app.xml><?xml version="1.0" encoding="utf-8"?>
<Properties xmlns="http://schemas.openxmlformats.org/officeDocument/2006/extended-properties" xmlns:vt="http://schemas.openxmlformats.org/officeDocument/2006/docPropsVTypes">
  <Template>DPH 9_30_16 Presentation</Template>
  <TotalTime>24121</TotalTime>
  <Words>442</Words>
  <Application>Microsoft Office PowerPoint</Application>
  <PresentationFormat>On-screen Show (4:3)</PresentationFormat>
  <Paragraphs>122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Arial</vt:lpstr>
      <vt:lpstr>Calibri</vt:lpstr>
      <vt:lpstr>DPH 9_30_16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KASPER Trend Report Q1 2024</dc:title>
  <dc:creator>gary.faulkner</dc:creator>
  <cp:lastModifiedBy>Napier, Tim (CHFS OATS OECISB)</cp:lastModifiedBy>
  <cp:revision>750</cp:revision>
  <cp:lastPrinted>2018-11-26T15:10:21Z</cp:lastPrinted>
  <dcterms:created xsi:type="dcterms:W3CDTF">2016-09-14T14:14:15Z</dcterms:created>
  <dcterms:modified xsi:type="dcterms:W3CDTF">2024-04-16T12:24:58Z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0x010100625A1E1B25B58B45A89AEE24359BBCE3</vt:lpwstr>
  </property>
</Properties>
</file>